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68" r:id="rId6"/>
    <p:sldId id="259" r:id="rId7"/>
    <p:sldId id="269" r:id="rId8"/>
    <p:sldId id="266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088EE-3990-4B85-AE2A-E4B3A9368689}" v="5" dt="2021-01-13T10:38:14.016"/>
    <p1510:client id="{7CFE3361-0021-4536-ADE7-C1D31265FE8C}" v="291" dt="2021-01-14T09:45:37.305"/>
    <p1510:client id="{8AAAF379-F77F-461A-8CB5-DD1F7F16EF8E}" v="24" dt="2020-12-07T14:37:52.150"/>
    <p1510:client id="{9638937D-1039-4455-B256-F47BDE755BF2}" v="2" dt="2020-12-02T10:17:30.876"/>
    <p1510:client id="{A09A547E-5300-4C3D-BCE6-0BB675E3B917}" v="1358" dt="2021-01-13T12:29:56.637"/>
    <p1510:client id="{C6071BFD-B74C-46A4-9651-1AF3B8ABED5A}" v="155" dt="2020-12-07T14:48:04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49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4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8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34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8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8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3/18/21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8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5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55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035292-9CEF-44AE-A200-36573DE02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Strategi-Langtidsplan</a:t>
            </a:r>
            <a:br>
              <a:rPr lang="nb-NO"/>
            </a:br>
            <a:r>
              <a:rPr lang="nb-NO"/>
              <a:t>2020-2024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36B463-67C4-4B2A-B0C8-F8A89EC65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62709"/>
            <a:ext cx="10058400" cy="1143000"/>
          </a:xfrm>
        </p:spPr>
        <p:txBody>
          <a:bodyPr/>
          <a:lstStyle/>
          <a:p>
            <a:r>
              <a:rPr lang="nb-NO"/>
              <a:t>Norges </a:t>
            </a:r>
            <a:r>
              <a:rPr lang="nb-NO" err="1"/>
              <a:t>SquashforbunD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55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91BDC833-6392-4F17-9392-997ECA21A40B}"/>
              </a:ext>
            </a:extLst>
          </p:cNvPr>
          <p:cNvSpPr txBox="1"/>
          <p:nvPr/>
        </p:nvSpPr>
        <p:spPr>
          <a:xfrm>
            <a:off x="789140" y="739036"/>
            <a:ext cx="10747331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Norges Squashforbund er tilsluttet Norges Idrettsforbund, og tilslutter seg med det hovedlinjene i NIFs langtidsplan, benevnt som «Idretten vil», samt langt på vei NIFs planverk (Strategi), benevnt som «idretten skal» </a:t>
            </a:r>
          </a:p>
          <a:p>
            <a:endParaRPr lang="nb-NO"/>
          </a:p>
          <a:p>
            <a:r>
              <a:rPr lang="nb-NO"/>
              <a:t>NIF og «Idretten vil» har som visjon - Idrettsglede for alle, og verdiene som er ment styrende for dette er Idrettsglede, Fellesskap, Helse og Ærlighet.</a:t>
            </a:r>
          </a:p>
          <a:p>
            <a:endParaRPr lang="nb-NO"/>
          </a:p>
          <a:p>
            <a:r>
              <a:rPr lang="nb-NO"/>
              <a:t>Grunnleggende veivalg: Leken, ambisiøs, ærlig og inkluderende.</a:t>
            </a:r>
          </a:p>
          <a:p>
            <a:endParaRPr lang="nb-NO"/>
          </a:p>
          <a:p>
            <a:r>
              <a:rPr lang="nb-NO"/>
              <a:t>NIF har som et overordnet mål: Flere med – lenger og Flere nye medaljer og med en strategi med fokus på: Livslang idrett, Bedre idrettslag, Bedre Toppidrett og Flere/Bedre Anlegg.</a:t>
            </a:r>
          </a:p>
          <a:p>
            <a:endParaRPr lang="nb-NO"/>
          </a:p>
          <a:p>
            <a:r>
              <a:rPr lang="nb-NO"/>
              <a:t>Norges Squashforbund har valgt å bruke «idrettsglede for alle» med nevnte verdier som en ledesnor, og valgt visjonen:</a:t>
            </a:r>
          </a:p>
          <a:p>
            <a:pPr algn="ctr"/>
            <a:r>
              <a:rPr lang="nb-NO" sz="2800" b="1"/>
              <a:t>«FLERE OG BEDRE»</a:t>
            </a:r>
          </a:p>
          <a:p>
            <a:endParaRPr lang="nb-NO"/>
          </a:p>
          <a:p>
            <a:r>
              <a:rPr lang="nb-NO"/>
              <a:t>Med det menes, Flere og Bedre:  klubber, medlemmer, spillere, trenere, dommere, frivillige </a:t>
            </a:r>
            <a:r>
              <a:rPr lang="nb-NO" err="1"/>
              <a:t>osv</a:t>
            </a:r>
            <a:endParaRPr lang="nb-NO"/>
          </a:p>
          <a:p>
            <a:r>
              <a:rPr lang="nb-NO"/>
              <a:t> </a:t>
            </a:r>
          </a:p>
          <a:p>
            <a:r>
              <a:rPr lang="nb-NO"/>
              <a:t>Forbundets planverk/strategi har vært gjenstand for bred behandling/diskusjon i styre og komiteer i perioden 2018/2019 og har store likhetstegn med </a:t>
            </a:r>
            <a:r>
              <a:rPr lang="nb-NO" err="1"/>
              <a:t>NIF’s</a:t>
            </a:r>
            <a:r>
              <a:rPr lang="nb-NO"/>
              <a:t> strategi.</a:t>
            </a:r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527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>
            <a:extLst>
              <a:ext uri="{FF2B5EF4-FFF2-40B4-BE49-F238E27FC236}">
                <a16:creationId xmlns:a16="http://schemas.microsoft.com/office/drawing/2014/main" id="{4DE10304-68DC-4392-8F54-8716AA4DDD5E}"/>
              </a:ext>
            </a:extLst>
          </p:cNvPr>
          <p:cNvSpPr/>
          <p:nvPr/>
        </p:nvSpPr>
        <p:spPr>
          <a:xfrm>
            <a:off x="635155" y="273211"/>
            <a:ext cx="7776859" cy="369332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2857"/>
                </a:solidFill>
                <a:latin typeface="Arial Black"/>
              </a:rPr>
              <a:t>4 </a:t>
            </a:r>
            <a:r>
              <a:rPr lang="en-US" err="1">
                <a:solidFill>
                  <a:srgbClr val="002857"/>
                </a:solidFill>
                <a:latin typeface="Arial Black"/>
              </a:rPr>
              <a:t>Satsningsområder</a:t>
            </a:r>
            <a:r>
              <a:rPr lang="en-US">
                <a:solidFill>
                  <a:srgbClr val="002857"/>
                </a:solidFill>
                <a:latin typeface="Arial Black"/>
              </a:rPr>
              <a:t> (Must Win Battles, MWB) – 2020 - 2025</a:t>
            </a:r>
            <a:endParaRPr kumimoji="0" lang="en-US" b="0" i="0" u="none" strike="noStrike" kern="1200" cap="none" spc="0" normalizeH="0" baseline="0">
              <a:ln>
                <a:noFill/>
              </a:ln>
              <a:solidFill>
                <a:srgbClr val="002857"/>
              </a:solidFill>
              <a:effectLst/>
              <a:uLnTx/>
              <a:uFillTx/>
              <a:latin typeface="Arial Black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E06DF7A-C50E-4C1E-9BCA-E71F00DC6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76930"/>
              </p:ext>
            </p:extLst>
          </p:nvPr>
        </p:nvGraphicFramePr>
        <p:xfrm>
          <a:off x="635155" y="961573"/>
          <a:ext cx="11343030" cy="4303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361">
                  <a:extLst>
                    <a:ext uri="{9D8B030D-6E8A-4147-A177-3AD203B41FA5}">
                      <a16:colId xmlns:a16="http://schemas.microsoft.com/office/drawing/2014/main" val="1686513213"/>
                    </a:ext>
                  </a:extLst>
                </a:gridCol>
                <a:gridCol w="4104860">
                  <a:extLst>
                    <a:ext uri="{9D8B030D-6E8A-4147-A177-3AD203B41FA5}">
                      <a16:colId xmlns:a16="http://schemas.microsoft.com/office/drawing/2014/main" val="471978989"/>
                    </a:ext>
                  </a:extLst>
                </a:gridCol>
                <a:gridCol w="4913809">
                  <a:extLst>
                    <a:ext uri="{9D8B030D-6E8A-4147-A177-3AD203B41FA5}">
                      <a16:colId xmlns:a16="http://schemas.microsoft.com/office/drawing/2014/main" val="4279523556"/>
                    </a:ext>
                  </a:extLst>
                </a:gridCol>
              </a:tblGrid>
              <a:tr h="470647">
                <a:tc>
                  <a:txBody>
                    <a:bodyPr/>
                    <a:lstStyle/>
                    <a:p>
                      <a:r>
                        <a:rPr lang="fi-FI" b="1" dirty="0"/>
                        <a:t>MWB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Mål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mot</a:t>
                      </a:r>
                      <a:r>
                        <a:rPr lang="fi-FI" b="1" dirty="0"/>
                        <a:t> 2020 +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Strategier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01556"/>
                  </a:ext>
                </a:extLst>
              </a:tr>
              <a:tr h="383327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fi-FI" sz="1400" b="1" dirty="0" err="1"/>
                        <a:t>Digitalisering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Flere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registrete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medlemmer</a:t>
                      </a:r>
                      <a:endParaRPr lang="fi-FI" sz="140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Skaffe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strategiske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partnere</a:t>
                      </a:r>
                      <a:endParaRPr lang="fi-FI" sz="140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Eksponering</a:t>
                      </a:r>
                      <a:endParaRPr lang="fi-FI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Book 24/7 og </a:t>
                      </a:r>
                      <a:r>
                        <a:rPr lang="nb-NO" sz="1400" u="none" noProof="0" dirty="0" err="1">
                          <a:solidFill>
                            <a:schemeClr val="tx1"/>
                          </a:solidFill>
                        </a:rPr>
                        <a:t>Rankedin</a:t>
                      </a: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 reforhandling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 dirty="0" err="1">
                          <a:solidFill>
                            <a:schemeClr val="tx1"/>
                          </a:solidFill>
                        </a:rPr>
                        <a:t>SquashTV</a:t>
                      </a: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 etableres/</a:t>
                      </a:r>
                      <a:r>
                        <a:rPr lang="nb-NO" sz="1400" u="none" noProof="0" dirty="0" err="1">
                          <a:solidFill>
                            <a:schemeClr val="tx1"/>
                          </a:solidFill>
                        </a:rPr>
                        <a:t>Sportscam</a:t>
                      </a: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nb-NO" sz="1400" u="none" noProof="0" dirty="0" err="1">
                          <a:solidFill>
                            <a:schemeClr val="tx1"/>
                          </a:solidFill>
                        </a:rPr>
                        <a:t>youtube</a:t>
                      </a: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nb-NO" sz="1400" u="none" noProof="0" dirty="0" err="1">
                          <a:solidFill>
                            <a:schemeClr val="tx1"/>
                          </a:solidFill>
                        </a:rPr>
                        <a:t>Joymo</a:t>
                      </a:r>
                      <a:endParaRPr lang="nb-NO" sz="1400" u="none" noProof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Kommunikasjonsplan SOME - Partnere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Etablere plattform for Direktemedlemskap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Nettsidestruktur alle IL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Administrasjons/medlemsverktøy for alle klubber og SF.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RankedIn</a:t>
                      </a: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på alle aktivitetsnivå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Digital plattform for 2-veis oppfølging og kommunikasjon med klubber</a:t>
                      </a: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Ny eller forbedre forbundets nettside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en </a:t>
                      </a:r>
                      <a:r>
                        <a:rPr lang="nb-NO" sz="14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ISquash</a:t>
                      </a: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bane i Oslo/nasjonalt anlegg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Ta eierskap i digitale løsninger for squash</a:t>
                      </a:r>
                      <a:endParaRPr lang="nb-NO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nb-NO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Digitalt trenerverktøy (videooppfølging)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fi-FI" sz="14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CRM 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fi-FI" sz="1400" u="none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fi-FI" sz="1400" u="none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Får alle i Norge til å bruke Book 24/7,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Rankedin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 og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Sportscam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. 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Book24/7 og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Rankedin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 utrulling/drift finansieres av forbundet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Egen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Youtube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 kanal etableres i 2020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Ansvarlig redaktør for SOME, WEB og partnere engasjeres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Utrulling av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Klubbadmin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 via forbund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DM- gjennom deltagelse i NIF komite, sikre </a:t>
                      </a:r>
                      <a:r>
                        <a:rPr lang="nb-NO" sz="1400" b="0" u="none" noProof="0" dirty="0" err="1">
                          <a:solidFill>
                            <a:schemeClr val="tx1"/>
                          </a:solidFill>
                        </a:rPr>
                        <a:t>rammebet</a:t>
                      </a:r>
                      <a:r>
                        <a:rPr lang="nb-NO" sz="1400" b="0" u="none" noProof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868397"/>
                  </a:ext>
                </a:extLst>
              </a:tr>
            </a:tbl>
          </a:graphicData>
        </a:graphic>
      </p:graphicFrame>
      <p:cxnSp>
        <p:nvCxnSpPr>
          <p:cNvPr id="4" name="New connector">
            <a:extLst>
              <a:ext uri="{FF2B5EF4-FFF2-40B4-BE49-F238E27FC236}">
                <a16:creationId xmlns:a16="http://schemas.microsoft.com/office/drawing/2014/main" id="{C3E6B5FF-6221-4BBD-B35B-7A9C8C6EE578}"/>
              </a:ext>
            </a:extLst>
          </p:cNvPr>
          <p:cNvCxnSpPr>
            <a:cxnSpLocks/>
          </p:cNvCxnSpPr>
          <p:nvPr/>
        </p:nvCxnSpPr>
        <p:spPr>
          <a:xfrm>
            <a:off x="528917" y="707910"/>
            <a:ext cx="11449272" cy="0"/>
          </a:xfrm>
          <a:prstGeom prst="line">
            <a:avLst/>
          </a:prstGeom>
          <a:ln w="19050">
            <a:solidFill>
              <a:srgbClr val="34475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82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>
            <a:extLst>
              <a:ext uri="{FF2B5EF4-FFF2-40B4-BE49-F238E27FC236}">
                <a16:creationId xmlns:a16="http://schemas.microsoft.com/office/drawing/2014/main" id="{4DE10304-68DC-4392-8F54-8716AA4DDD5E}"/>
              </a:ext>
            </a:extLst>
          </p:cNvPr>
          <p:cNvSpPr/>
          <p:nvPr/>
        </p:nvSpPr>
        <p:spPr>
          <a:xfrm>
            <a:off x="635155" y="273211"/>
            <a:ext cx="7776859" cy="369332"/>
          </a:xfrm>
          <a:prstGeom prst="rect">
            <a:avLst/>
          </a:prstGeom>
        </p:spPr>
        <p:txBody>
          <a:bodyPr wrap="square" lIns="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2857"/>
                </a:solidFill>
                <a:latin typeface="Arial Black"/>
              </a:rPr>
              <a:t>4 </a:t>
            </a:r>
            <a:r>
              <a:rPr lang="en-US" dirty="0" err="1">
                <a:solidFill>
                  <a:srgbClr val="002857"/>
                </a:solidFill>
                <a:latin typeface="Arial Black"/>
              </a:rPr>
              <a:t>Satsningsområder</a:t>
            </a:r>
            <a:r>
              <a:rPr lang="en-US" dirty="0">
                <a:solidFill>
                  <a:srgbClr val="002857"/>
                </a:solidFill>
                <a:latin typeface="Arial Black"/>
              </a:rPr>
              <a:t> (Must Win Battles, MWB) – 2020 - 2025</a:t>
            </a:r>
            <a:endParaRPr kumimoji="0" lang="en-US" b="0" i="0" u="none" strike="noStrike" kern="1200" cap="none" spc="0" normalizeH="0" baseline="0" dirty="0">
              <a:ln>
                <a:noFill/>
              </a:ln>
              <a:solidFill>
                <a:srgbClr val="002857"/>
              </a:solidFill>
              <a:effectLst/>
              <a:uLnTx/>
              <a:uFillTx/>
              <a:latin typeface="Arial Black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E06DF7A-C50E-4C1E-9BCA-E71F00DC6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281812"/>
              </p:ext>
            </p:extLst>
          </p:nvPr>
        </p:nvGraphicFramePr>
        <p:xfrm>
          <a:off x="635155" y="961573"/>
          <a:ext cx="11343034" cy="3052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363">
                  <a:extLst>
                    <a:ext uri="{9D8B030D-6E8A-4147-A177-3AD203B41FA5}">
                      <a16:colId xmlns:a16="http://schemas.microsoft.com/office/drawing/2014/main" val="1686513213"/>
                    </a:ext>
                  </a:extLst>
                </a:gridCol>
                <a:gridCol w="4203938">
                  <a:extLst>
                    <a:ext uri="{9D8B030D-6E8A-4147-A177-3AD203B41FA5}">
                      <a16:colId xmlns:a16="http://schemas.microsoft.com/office/drawing/2014/main" val="471978989"/>
                    </a:ext>
                  </a:extLst>
                </a:gridCol>
                <a:gridCol w="4814733">
                  <a:extLst>
                    <a:ext uri="{9D8B030D-6E8A-4147-A177-3AD203B41FA5}">
                      <a16:colId xmlns:a16="http://schemas.microsoft.com/office/drawing/2014/main" val="4279523556"/>
                    </a:ext>
                  </a:extLst>
                </a:gridCol>
              </a:tblGrid>
              <a:tr h="613758">
                <a:tc>
                  <a:txBody>
                    <a:bodyPr/>
                    <a:lstStyle/>
                    <a:p>
                      <a:r>
                        <a:rPr lang="fi-FI" b="1" dirty="0"/>
                        <a:t>MWB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Mål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mot</a:t>
                      </a:r>
                      <a:r>
                        <a:rPr lang="fi-FI" b="1" dirty="0"/>
                        <a:t> 2020 +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Strategier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01556"/>
                  </a:ext>
                </a:extLst>
              </a:tr>
              <a:tr h="1706834">
                <a:tc>
                  <a:txBody>
                    <a:bodyPr/>
                    <a:lstStyle/>
                    <a:p>
                      <a:pPr marL="180975" indent="-180975">
                        <a:tabLst>
                          <a:tab pos="180975" algn="l"/>
                        </a:tabLst>
                      </a:pPr>
                      <a:r>
                        <a:rPr lang="nb-NO" sz="1400" b="1" noProof="0" dirty="0"/>
                        <a:t>2. Kompetanseutvikling og klubbutvikling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Flere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spillere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Bedre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spillere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err="1"/>
                        <a:t>Enklere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klubb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som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godkjennes</a:t>
                      </a:r>
                      <a:r>
                        <a:rPr lang="fi-FI" sz="1400" dirty="0"/>
                        <a:t> av NIF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dirty="0">
                          <a:solidFill>
                            <a:schemeClr val="tx1"/>
                          </a:solidFill>
                        </a:rPr>
                        <a:t>Klubbpakke videreutvikles/rulles ut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Øke antall medlemmer innen 2024 til 15000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nb-NO" sz="1400" u="none" noProof="0" dirty="0">
                          <a:solidFill>
                            <a:schemeClr val="tx1"/>
                          </a:solidFill>
                        </a:rPr>
                        <a:t>Øke antall klubber i 2021 til 50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Driftsmodell klubber (</a:t>
                      </a: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</a:t>
                      </a: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/organisering)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Seminar- og </a:t>
                      </a: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webinarprogram</a:t>
                      </a:r>
                      <a:endParaRPr lang="nb-NO" sz="1400" u="none" kern="1200" dirty="0" err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Systematisere og oppdatere kursplan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 eierskap i alle aktivitetsformer (</a:t>
                      </a: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klubbliga</a:t>
                      </a: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byliga</a:t>
                      </a: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stigespill</a:t>
                      </a: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teamliga)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Profesjonelle trenere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nb-NO" sz="140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SquashCamp</a:t>
                      </a: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samarbeid med klubber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Klubbadmin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skal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brukes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100% i 2020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Antall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fullført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kurs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100% i 2020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Medlemsavgift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utfases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bonus for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klubber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400" b="0" u="non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ift</a:t>
                      </a:r>
                      <a:r>
                        <a:rPr lang="fi-FI" sz="14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KPI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Klubbtrenere sentraliseres fra forbundet etter «Island modell»</a:t>
                      </a:r>
                    </a:p>
                    <a:p>
                      <a:pPr marL="400050" marR="0" lvl="0" indent="-4000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</a:pP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Forbedre samarbeidet mellom Senter og Klubber 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Klubbpakke må utvikles mer, spesielt på </a:t>
                      </a:r>
                      <a:r>
                        <a:rPr lang="nb-NO" sz="1400" b="0" u="none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</a:t>
                      </a: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siden og hvordan en klubb kan vokse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 klubber skal få tilbud om den nye pakke før 2020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Enklere klubb modellen må defineres på en måte at den aksepteres av NIF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773259"/>
                  </a:ext>
                </a:extLst>
              </a:tr>
            </a:tbl>
          </a:graphicData>
        </a:graphic>
      </p:graphicFrame>
      <p:cxnSp>
        <p:nvCxnSpPr>
          <p:cNvPr id="4" name="New connector">
            <a:extLst>
              <a:ext uri="{FF2B5EF4-FFF2-40B4-BE49-F238E27FC236}">
                <a16:creationId xmlns:a16="http://schemas.microsoft.com/office/drawing/2014/main" id="{C3E6B5FF-6221-4BBD-B35B-7A9C8C6EE578}"/>
              </a:ext>
            </a:extLst>
          </p:cNvPr>
          <p:cNvCxnSpPr>
            <a:cxnSpLocks/>
          </p:cNvCxnSpPr>
          <p:nvPr/>
        </p:nvCxnSpPr>
        <p:spPr>
          <a:xfrm>
            <a:off x="528917" y="707910"/>
            <a:ext cx="11449272" cy="0"/>
          </a:xfrm>
          <a:prstGeom prst="line">
            <a:avLst/>
          </a:prstGeom>
          <a:ln w="19050">
            <a:solidFill>
              <a:srgbClr val="34475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4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E06DF7A-C50E-4C1E-9BCA-E71F00DC6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64001"/>
              </p:ext>
            </p:extLst>
          </p:nvPr>
        </p:nvGraphicFramePr>
        <p:xfrm>
          <a:off x="635155" y="961575"/>
          <a:ext cx="11343031" cy="4067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0811">
                  <a:extLst>
                    <a:ext uri="{9D8B030D-6E8A-4147-A177-3AD203B41FA5}">
                      <a16:colId xmlns:a16="http://schemas.microsoft.com/office/drawing/2014/main" val="1686513213"/>
                    </a:ext>
                  </a:extLst>
                </a:gridCol>
                <a:gridCol w="4104860">
                  <a:extLst>
                    <a:ext uri="{9D8B030D-6E8A-4147-A177-3AD203B41FA5}">
                      <a16:colId xmlns:a16="http://schemas.microsoft.com/office/drawing/2014/main" val="471978989"/>
                    </a:ext>
                  </a:extLst>
                </a:gridCol>
                <a:gridCol w="4777360">
                  <a:extLst>
                    <a:ext uri="{9D8B030D-6E8A-4147-A177-3AD203B41FA5}">
                      <a16:colId xmlns:a16="http://schemas.microsoft.com/office/drawing/2014/main" val="4279523556"/>
                    </a:ext>
                  </a:extLst>
                </a:gridCol>
              </a:tblGrid>
              <a:tr h="562358">
                <a:tc>
                  <a:txBody>
                    <a:bodyPr/>
                    <a:lstStyle/>
                    <a:p>
                      <a:r>
                        <a:rPr lang="nb-NO" b="1" noProof="0"/>
                        <a:t>MWB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b="1" noProof="0"/>
                        <a:t>Mål mot 2020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b="1" noProof="0"/>
                        <a:t>Strategier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01556"/>
                  </a:ext>
                </a:extLst>
              </a:tr>
              <a:tr h="2145289">
                <a:tc>
                  <a:txBody>
                    <a:bodyPr/>
                    <a:lstStyle/>
                    <a:p>
                      <a:pPr marL="180975" indent="-180975"/>
                      <a:r>
                        <a:rPr lang="nb-NO" sz="1400" noProof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nb-NO" sz="1400" b="1" noProof="0">
                          <a:solidFill>
                            <a:schemeClr val="tx1"/>
                          </a:solidFill>
                        </a:rPr>
                        <a:t>Organisasjonen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Bærekraftig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Vekst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Kvalitet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>
                          <a:solidFill>
                            <a:schemeClr val="tx1"/>
                          </a:solidFill>
                        </a:rPr>
                        <a:t>Bygge organisasjonen i forbundet for å støtte vekst og kvalitet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Student-IL modell i de største studentmiljøene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Opprette nasjonalt IL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Ansette sportssjef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Innføre enklere IL på alle aktuelle klubber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Avtaler med sentereiere i Norge for medlemsøkning i nasjonalt IL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Kommunikasjonsplan/temperaturmåling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Oppdatere lisensordning m/nødvendig informasjon og økonomi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Utarbeide </a:t>
                      </a:r>
                      <a:r>
                        <a:rPr lang="nb-NO" sz="1400" u="none" kern="1200" noProof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sportslan</a:t>
                      </a: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 utviklingstrapp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Reetablere sovende klubber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Visuell profil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Etablere samarbeid med næringslivet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AutoNum type="arabicPeriod"/>
                      </a:pPr>
                      <a:endParaRPr lang="nb-NO" sz="1400" u="non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Forbundet skal ansette en utviklingskonsulent i 2019 og en Sportslig leder i 2020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GS får/utvikler et arbeidsdokument som hovedverktøy for stillingen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endParaRPr lang="nb-NO" sz="1400" b="0" u="none" noProof="0">
                        <a:solidFill>
                          <a:schemeClr val="tx1"/>
                        </a:solidFill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endParaRPr lang="nb-NO" sz="1400" b="0" u="non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679132"/>
                  </a:ext>
                </a:extLst>
              </a:tr>
            </a:tbl>
          </a:graphicData>
        </a:graphic>
      </p:graphicFrame>
      <p:cxnSp>
        <p:nvCxnSpPr>
          <p:cNvPr id="4" name="New connector">
            <a:extLst>
              <a:ext uri="{FF2B5EF4-FFF2-40B4-BE49-F238E27FC236}">
                <a16:creationId xmlns:a16="http://schemas.microsoft.com/office/drawing/2014/main" id="{C3E6B5FF-6221-4BBD-B35B-7A9C8C6EE578}"/>
              </a:ext>
            </a:extLst>
          </p:cNvPr>
          <p:cNvCxnSpPr>
            <a:cxnSpLocks/>
          </p:cNvCxnSpPr>
          <p:nvPr/>
        </p:nvCxnSpPr>
        <p:spPr>
          <a:xfrm>
            <a:off x="528917" y="707910"/>
            <a:ext cx="11449272" cy="0"/>
          </a:xfrm>
          <a:prstGeom prst="line">
            <a:avLst/>
          </a:prstGeom>
          <a:ln w="19050">
            <a:solidFill>
              <a:srgbClr val="34475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0">
            <a:extLst>
              <a:ext uri="{FF2B5EF4-FFF2-40B4-BE49-F238E27FC236}">
                <a16:creationId xmlns:a16="http://schemas.microsoft.com/office/drawing/2014/main" id="{65CD6331-A101-4F58-861C-C8400CFC2A6D}"/>
              </a:ext>
            </a:extLst>
          </p:cNvPr>
          <p:cNvSpPr/>
          <p:nvPr/>
        </p:nvSpPr>
        <p:spPr>
          <a:xfrm>
            <a:off x="635155" y="273211"/>
            <a:ext cx="7776859" cy="369332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2857"/>
                </a:solidFill>
                <a:latin typeface="Arial Black"/>
              </a:rPr>
              <a:t>4 </a:t>
            </a:r>
            <a:r>
              <a:rPr lang="en-US" err="1">
                <a:solidFill>
                  <a:srgbClr val="002857"/>
                </a:solidFill>
                <a:latin typeface="Arial Black"/>
              </a:rPr>
              <a:t>Satsingsområder</a:t>
            </a:r>
            <a:r>
              <a:rPr lang="en-US">
                <a:solidFill>
                  <a:srgbClr val="002857"/>
                </a:solidFill>
                <a:latin typeface="Arial Black"/>
              </a:rPr>
              <a:t> (MWB) – 2020 - 2025</a:t>
            </a:r>
            <a:endParaRPr kumimoji="0" lang="en-US" b="0" i="0" u="none" strike="noStrike" kern="1200" cap="none" spc="0" normalizeH="0" baseline="0">
              <a:ln>
                <a:noFill/>
              </a:ln>
              <a:solidFill>
                <a:srgbClr val="002857"/>
              </a:solidFill>
              <a:effectLst/>
              <a:uLnTx/>
              <a:uFillTx/>
              <a:latin typeface="Arial Black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33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E06DF7A-C50E-4C1E-9BCA-E71F00DC6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8718"/>
              </p:ext>
            </p:extLst>
          </p:nvPr>
        </p:nvGraphicFramePr>
        <p:xfrm>
          <a:off x="635155" y="961575"/>
          <a:ext cx="11343034" cy="3000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363">
                  <a:extLst>
                    <a:ext uri="{9D8B030D-6E8A-4147-A177-3AD203B41FA5}">
                      <a16:colId xmlns:a16="http://schemas.microsoft.com/office/drawing/2014/main" val="1686513213"/>
                    </a:ext>
                  </a:extLst>
                </a:gridCol>
                <a:gridCol w="4203938">
                  <a:extLst>
                    <a:ext uri="{9D8B030D-6E8A-4147-A177-3AD203B41FA5}">
                      <a16:colId xmlns:a16="http://schemas.microsoft.com/office/drawing/2014/main" val="471978989"/>
                    </a:ext>
                  </a:extLst>
                </a:gridCol>
                <a:gridCol w="4814733">
                  <a:extLst>
                    <a:ext uri="{9D8B030D-6E8A-4147-A177-3AD203B41FA5}">
                      <a16:colId xmlns:a16="http://schemas.microsoft.com/office/drawing/2014/main" val="4279523556"/>
                    </a:ext>
                  </a:extLst>
                </a:gridCol>
              </a:tblGrid>
              <a:tr h="562358">
                <a:tc>
                  <a:txBody>
                    <a:bodyPr/>
                    <a:lstStyle/>
                    <a:p>
                      <a:r>
                        <a:rPr lang="nb-NO" b="1" noProof="0"/>
                        <a:t>MWB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b="1" noProof="0"/>
                        <a:t>Mål mot 2020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b="1" noProof="0"/>
                        <a:t>Strategier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01556"/>
                  </a:ext>
                </a:extLst>
              </a:tr>
              <a:tr h="1707897"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nb-NO" sz="1400" b="1" noProof="0">
                          <a:solidFill>
                            <a:schemeClr val="tx1"/>
                          </a:solidFill>
                        </a:rPr>
                        <a:t>Anlegg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Flere anlegg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Flere spillere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400" b="0" noProof="0">
                          <a:solidFill>
                            <a:schemeClr val="tx1"/>
                          </a:solidFill>
                        </a:rPr>
                        <a:t>Bedre spillere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>
                          <a:solidFill>
                            <a:schemeClr val="tx1"/>
                          </a:solidFill>
                        </a:rPr>
                        <a:t>Etablere Nasjonalt anlegg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nb-NO" sz="1400" u="none" noProof="0">
                          <a:solidFill>
                            <a:schemeClr val="tx1"/>
                          </a:solidFill>
                        </a:rPr>
                        <a:t>Skaffe oversikt over alle baner i Norge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 for nasjonalt anlegg 2021</a:t>
                      </a:r>
                      <a:endParaRPr lang="nb-NO" sz="1400" u="none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Hjelpe en klubb til eget anlegg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Anleggskonferanse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Samarbeidsavtale for forbedrede </a:t>
                      </a: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innkjøpsbetingelser av banetid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 eierskap i verdikjeden på senter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Fornye og utvide samarbeid med kommersielle </a:t>
                      </a:r>
                      <a:r>
                        <a:rPr lang="nb-NO" sz="1400" u="none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aktører</a:t>
                      </a:r>
                      <a:endParaRPr lang="nb-NO" sz="14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nb-NO" sz="1400" u="none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Fornye styresammensetning Anlegg AS</a:t>
                      </a:r>
                      <a:endParaRPr lang="nb-NO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Partnerskap med private aktører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Forbundet skal velge et nasjonalt anlegg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Partnerskap med idrettslag</a:t>
                      </a:r>
                    </a:p>
                    <a:p>
                      <a:pPr marL="400050" marR="0" lvl="0" indent="-4000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</a:pPr>
                      <a:r>
                        <a:rPr lang="nb-NO" sz="1400" b="0" u="none" noProof="0">
                          <a:solidFill>
                            <a:schemeClr val="tx1"/>
                          </a:solidFill>
                        </a:rPr>
                        <a:t>Ferdigstille anleggsbrosjyre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923722"/>
                  </a:ext>
                </a:extLst>
              </a:tr>
            </a:tbl>
          </a:graphicData>
        </a:graphic>
      </p:graphicFrame>
      <p:cxnSp>
        <p:nvCxnSpPr>
          <p:cNvPr id="4" name="New connector">
            <a:extLst>
              <a:ext uri="{FF2B5EF4-FFF2-40B4-BE49-F238E27FC236}">
                <a16:creationId xmlns:a16="http://schemas.microsoft.com/office/drawing/2014/main" id="{C3E6B5FF-6221-4BBD-B35B-7A9C8C6EE578}"/>
              </a:ext>
            </a:extLst>
          </p:cNvPr>
          <p:cNvCxnSpPr>
            <a:cxnSpLocks/>
          </p:cNvCxnSpPr>
          <p:nvPr/>
        </p:nvCxnSpPr>
        <p:spPr>
          <a:xfrm>
            <a:off x="528917" y="707910"/>
            <a:ext cx="11449272" cy="0"/>
          </a:xfrm>
          <a:prstGeom prst="line">
            <a:avLst/>
          </a:prstGeom>
          <a:ln w="19050">
            <a:solidFill>
              <a:srgbClr val="34475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0">
            <a:extLst>
              <a:ext uri="{FF2B5EF4-FFF2-40B4-BE49-F238E27FC236}">
                <a16:creationId xmlns:a16="http://schemas.microsoft.com/office/drawing/2014/main" id="{65CD6331-A101-4F58-861C-C8400CFC2A6D}"/>
              </a:ext>
            </a:extLst>
          </p:cNvPr>
          <p:cNvSpPr/>
          <p:nvPr/>
        </p:nvSpPr>
        <p:spPr>
          <a:xfrm>
            <a:off x="635155" y="273211"/>
            <a:ext cx="7776859" cy="369332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2857"/>
                </a:solidFill>
                <a:latin typeface="Arial Black"/>
              </a:rPr>
              <a:t>4 </a:t>
            </a:r>
            <a:r>
              <a:rPr lang="en-US" err="1">
                <a:solidFill>
                  <a:srgbClr val="002857"/>
                </a:solidFill>
                <a:latin typeface="Arial Black"/>
              </a:rPr>
              <a:t>Satsingsområder</a:t>
            </a:r>
            <a:r>
              <a:rPr lang="en-US">
                <a:solidFill>
                  <a:srgbClr val="002857"/>
                </a:solidFill>
                <a:latin typeface="Arial Black"/>
              </a:rPr>
              <a:t> (MWB) – 2020 - 2025</a:t>
            </a:r>
            <a:endParaRPr kumimoji="0" lang="en-US" b="0" i="0" u="none" strike="noStrike" kern="1200" cap="none" spc="0" normalizeH="0" baseline="0">
              <a:ln>
                <a:noFill/>
              </a:ln>
              <a:solidFill>
                <a:srgbClr val="002857"/>
              </a:solidFill>
              <a:effectLst/>
              <a:uLnTx/>
              <a:uFillTx/>
              <a:latin typeface="Arial Black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81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E06DF7A-C50E-4C1E-9BCA-E71F00DC6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79886"/>
              </p:ext>
            </p:extLst>
          </p:nvPr>
        </p:nvGraphicFramePr>
        <p:xfrm>
          <a:off x="635155" y="961575"/>
          <a:ext cx="11343029" cy="6415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9565">
                  <a:extLst>
                    <a:ext uri="{9D8B030D-6E8A-4147-A177-3AD203B41FA5}">
                      <a16:colId xmlns:a16="http://schemas.microsoft.com/office/drawing/2014/main" val="1686513213"/>
                    </a:ext>
                  </a:extLst>
                </a:gridCol>
                <a:gridCol w="6373464">
                  <a:extLst>
                    <a:ext uri="{9D8B030D-6E8A-4147-A177-3AD203B41FA5}">
                      <a16:colId xmlns:a16="http://schemas.microsoft.com/office/drawing/2014/main" val="4279523556"/>
                    </a:ext>
                  </a:extLst>
                </a:gridCol>
              </a:tblGrid>
              <a:tr h="562358">
                <a:tc>
                  <a:txBody>
                    <a:bodyPr/>
                    <a:lstStyle/>
                    <a:p>
                      <a:r>
                        <a:rPr lang="nb-NO" b="1" noProof="0"/>
                        <a:t>Mål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b="1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01556"/>
                  </a:ext>
                </a:extLst>
              </a:tr>
              <a:tr h="4025347">
                <a:tc>
                  <a:txBody>
                    <a:bodyPr/>
                    <a:lstStyle/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r>
                        <a:rPr lang="fi-FI" sz="14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Digitalisering</a:t>
                      </a:r>
                      <a:endParaRPr lang="fi-FI" sz="1400" b="1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fi-FI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Interactive Squash eller lignende etableres</a:t>
                      </a:r>
                      <a:endParaRPr lang="nb-NO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fi-FI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Klubbadmin eller lignende brukes av alle klubber</a:t>
                      </a:r>
                      <a:endParaRPr lang="nb-NO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fi-FI" sz="1400" b="0" i="0" u="none" strike="noStrike" noProof="0">
                          <a:latin typeface="Calibri"/>
                        </a:rPr>
                        <a:t>Integrasjon Book 24/7</a:t>
                      </a:r>
                      <a:endParaRPr lang="fi-FI" sz="1400" b="0" i="0" u="none" strike="noStrike" noProof="0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fi-FI" sz="1400" b="0" i="0" u="none" strike="noStrike" noProof="0">
                          <a:latin typeface="Calibri"/>
                        </a:rPr>
                        <a:t>Ta i bruk NIFFA</a:t>
                      </a:r>
                      <a:endParaRPr lang="fi-FI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fi-FI" sz="1400" b="0" i="0" u="none" strike="noStrike" noProof="0">
                          <a:latin typeface="Calibri"/>
                        </a:rPr>
                        <a:t>Plan for digitale inntektsstrømmer</a:t>
                      </a: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endParaRPr lang="fi-FI" sz="14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fi-FI" sz="14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fi-FI" sz="14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r>
                        <a:rPr lang="fi-FI" sz="1400" b="1" i="0" u="none" strike="noStrike" noProof="0">
                          <a:latin typeface="Calibri"/>
                        </a:rPr>
                        <a:t>Klubb og kompetanseutvikling</a:t>
                      </a: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</a:rPr>
                        <a:t>Bedre samarbeid mellom klubb og sentereier</a:t>
                      </a:r>
                      <a:endParaRPr lang="en-US" sz="1400" b="0" i="0" u="none" strike="noStrike" noProof="0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</a:rPr>
                        <a:t>Flere kompetente trenere som utvikle sporten i hver klubb</a:t>
                      </a:r>
                      <a:endParaRPr lang="fi-FI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</a:rPr>
                        <a:t>Øke kompetansen i alle klubber sportslig og administrativt</a:t>
                      </a: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latin typeface="Calibri"/>
                        </a:rPr>
                        <a:t>Alle klubber analysert i kvalitetsklubb</a:t>
                      </a:r>
                      <a:endParaRPr lang="nb-NO" sz="14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Klubboversikt i RankedIn</a:t>
                      </a:r>
                      <a:endParaRPr lang="nb-NO" sz="1400" b="0" i="0" u="none" strike="noStrike" noProof="0" dirty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/>
                        <a:t>Opprette samarbeid med andre særforbund</a:t>
                      </a: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L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Nordic league i samarbeid med klubber</a:t>
                      </a:r>
                      <a:endParaRPr lang="nb-NO" sz="1400" b="0" i="0" u="none" strike="noStrike" noProof="0" dirty="0"/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endParaRPr lang="nb-NO" sz="1400" b="0" i="0" u="none" strike="noStrike" noProof="0" dirty="0"/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endParaRPr lang="nb-NO" sz="1400" b="0" i="0" u="none" strike="noStrike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nb-NO" sz="1400" b="1" i="0" u="none" strike="noStrike" noProof="0">
                          <a:latin typeface="Calibri"/>
                        </a:rPr>
                        <a:t>Organisasjon</a:t>
                      </a:r>
                      <a:endParaRPr lang="en-US" sz="1400" b="1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Øke kvaliteten av tilbudet ut til klubbene</a:t>
                      </a:r>
                      <a:endParaRPr lang="nb-NO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Landslagsorganisering</a:t>
                      </a:r>
                      <a:endParaRPr lang="nb-NO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5 nye klubber</a:t>
                      </a:r>
                      <a:endParaRPr lang="nb-NO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latin typeface="Calibri"/>
                        </a:rPr>
                        <a:t>Fusjonere Oslo-klubber</a:t>
                      </a:r>
                      <a:endParaRPr lang="en-US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Oppdatere betalingsstruktur (klubbkontingent) for å speile reelle kostander</a:t>
                      </a:r>
                      <a:endParaRPr lang="nb-NO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Håndbok bærekraftige arrangement</a:t>
                      </a:r>
                      <a:endParaRPr lang="nb-NO" sz="1400" b="0" i="0" u="none" strike="noStrike" noProof="0">
                        <a:latin typeface="Calibri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Definere satsingsområder for å ekspandere på klubbnivå</a:t>
                      </a: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endParaRPr lang="nb-NO" sz="14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r>
                        <a:rPr lang="nb-NO" sz="14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Anlegg</a:t>
                      </a:r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/>
                        <a:t>Flere anlegg</a:t>
                      </a:r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Filme anleggsprosjekt og publisere som motivasjon</a:t>
                      </a:r>
                      <a:endParaRPr lang="nb-NO" sz="1400" b="0" i="0" u="none" strike="noStrike" noProof="0" dirty="0"/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Kjøpe anlegg/baner</a:t>
                      </a:r>
                      <a:endParaRPr lang="nb-NO" sz="1400" b="0" i="0" u="none" strike="noStrike" noProof="0"/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Spørreundersøkelse anleggssituasjonen</a:t>
                      </a:r>
                      <a:endParaRPr lang="nb-NO" sz="1400" b="0" i="0" u="none" strike="noStrike" noProof="0"/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Investeringsstruktur Regionalt anlegg</a:t>
                      </a:r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/>
                        <a:t>Midlertidig glassbane i storbyene</a:t>
                      </a:r>
                    </a:p>
                    <a:p>
                      <a:pPr marL="342900" lvl="0" indent="-342900">
                        <a:buAutoNum type="romanUcPeriod"/>
                      </a:pPr>
                      <a:r>
                        <a:rPr lang="nb-NO" sz="1400" b="0" i="0" u="none" strike="noStrike" noProof="0">
                          <a:latin typeface="Calibri"/>
                        </a:rPr>
                        <a:t>Salg av reklame på squashbaner i hele landet</a:t>
                      </a:r>
                      <a:endParaRPr lang="nb-NO" sz="1400" b="0" i="0" u="none" strike="noStrike" noProof="0"/>
                    </a:p>
                    <a:p>
                      <a:pPr marL="342900" lvl="0" indent="-342900">
                        <a:buAutoNum type="romanUcPeriod"/>
                      </a:pPr>
                      <a:endParaRPr lang="nb-NO" sz="14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342900" lvl="0" indent="-342900">
                        <a:buAutoNum type="romanUcPeriod"/>
                      </a:pPr>
                      <a:endParaRPr lang="nb-NO" sz="1400" b="0" i="0" u="none" strike="noStrike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923722"/>
                  </a:ext>
                </a:extLst>
              </a:tr>
              <a:tr h="1707896">
                <a:tc>
                  <a:txBody>
                    <a:bodyPr/>
                    <a:lstStyle/>
                    <a:p>
                      <a:pPr marL="342900" lvl="0" indent="-342900">
                        <a:buAutoNum type="romanUcPeriod"/>
                      </a:pPr>
                      <a:endParaRPr lang="nb-NO" sz="1400" b="0" i="0" u="none" strike="noStrike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AutoNum type="romanUcPeriod"/>
                      </a:pPr>
                      <a:endParaRPr lang="nb-NO" sz="1400" b="0" i="0" u="none" strike="noStrike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147855"/>
                  </a:ext>
                </a:extLst>
              </a:tr>
            </a:tbl>
          </a:graphicData>
        </a:graphic>
      </p:graphicFrame>
      <p:cxnSp>
        <p:nvCxnSpPr>
          <p:cNvPr id="4" name="New connector">
            <a:extLst>
              <a:ext uri="{FF2B5EF4-FFF2-40B4-BE49-F238E27FC236}">
                <a16:creationId xmlns:a16="http://schemas.microsoft.com/office/drawing/2014/main" id="{C3E6B5FF-6221-4BBD-B35B-7A9C8C6EE578}"/>
              </a:ext>
            </a:extLst>
          </p:cNvPr>
          <p:cNvCxnSpPr>
            <a:cxnSpLocks/>
          </p:cNvCxnSpPr>
          <p:nvPr/>
        </p:nvCxnSpPr>
        <p:spPr>
          <a:xfrm>
            <a:off x="528917" y="707910"/>
            <a:ext cx="11449272" cy="0"/>
          </a:xfrm>
          <a:prstGeom prst="line">
            <a:avLst/>
          </a:prstGeom>
          <a:ln w="19050">
            <a:solidFill>
              <a:srgbClr val="34475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0">
            <a:extLst>
              <a:ext uri="{FF2B5EF4-FFF2-40B4-BE49-F238E27FC236}">
                <a16:creationId xmlns:a16="http://schemas.microsoft.com/office/drawing/2014/main" id="{65CD6331-A101-4F58-861C-C8400CFC2A6D}"/>
              </a:ext>
            </a:extLst>
          </p:cNvPr>
          <p:cNvSpPr/>
          <p:nvPr/>
        </p:nvSpPr>
        <p:spPr>
          <a:xfrm>
            <a:off x="635155" y="273211"/>
            <a:ext cx="7776859" cy="369332"/>
          </a:xfrm>
          <a:prstGeom prst="rect">
            <a:avLst/>
          </a:prstGeom>
        </p:spPr>
        <p:txBody>
          <a:bodyPr wrap="square" lIns="0" tIns="45720" rIns="91440" bIns="45720" anchor="t">
            <a:spAutoFit/>
          </a:bodyPr>
          <a:lstStyle/>
          <a:p>
            <a:pPr defTabSz="914400">
              <a:defRPr/>
            </a:pPr>
            <a:r>
              <a:rPr lang="en-US" err="1">
                <a:solidFill>
                  <a:srgbClr val="002857"/>
                </a:solidFill>
                <a:latin typeface="Arial Black"/>
              </a:rPr>
              <a:t>Bruttoliste</a:t>
            </a:r>
            <a:r>
              <a:rPr lang="en-US">
                <a:solidFill>
                  <a:srgbClr val="002857"/>
                </a:solidFill>
                <a:latin typeface="Arial Black"/>
              </a:rPr>
              <a:t> for </a:t>
            </a:r>
            <a:r>
              <a:rPr lang="en-US" err="1">
                <a:solidFill>
                  <a:srgbClr val="002857"/>
                </a:solidFill>
                <a:latin typeface="Arial Black"/>
              </a:rPr>
              <a:t>målsettinger</a:t>
            </a:r>
            <a:endParaRPr lang="en-US" b="0" i="0" u="none" strike="noStrike" kern="1200" cap="none" spc="0" normalizeH="0" baseline="0" err="1">
              <a:ln>
                <a:noFill/>
              </a:ln>
              <a:solidFill>
                <a:srgbClr val="002857"/>
              </a:solidFill>
              <a:effectLst/>
              <a:uLnTx/>
              <a:uFillTx/>
              <a:latin typeface="Arial Black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259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">
  <a:themeElements>
    <a:clrScheme name="Retrospek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D399B9A5D3564989DEC33308745E13" ma:contentTypeVersion="10" ma:contentTypeDescription="Opprett et nytt dokument." ma:contentTypeScope="" ma:versionID="ef10e489c682a9ec19d1e5bf2322ef32">
  <xsd:schema xmlns:xsd="http://www.w3.org/2001/XMLSchema" xmlns:xs="http://www.w3.org/2001/XMLSchema" xmlns:p="http://schemas.microsoft.com/office/2006/metadata/properties" xmlns:ns2="48466462-bc3c-4a55-9692-5a55445c2259" targetNamespace="http://schemas.microsoft.com/office/2006/metadata/properties" ma:root="true" ma:fieldsID="3587fb1bec966a59cd3f6283155200bf" ns2:_="">
    <xsd:import namespace="48466462-bc3c-4a55-9692-5a55445c22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66462-bc3c-4a55-9692-5a55445c2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36225F-CC8E-4A73-A3E4-589261E391B5}">
  <ds:schemaRefs>
    <ds:schemaRef ds:uri="48466462-bc3c-4a55-9692-5a55445c22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3DB945A-79F0-474F-BBAD-A1FC8ADC9C8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615C859-8395-42AD-86DC-B3BCD0DE73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837</Words>
  <Application>Microsoft Macintosh PowerPoint</Application>
  <PresentationFormat>Widescreen</PresentationFormat>
  <Paragraphs>147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Retrospekt</vt:lpstr>
      <vt:lpstr>Strategi-Langtidsplan 2020-2024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 2019-2020</dc:title>
  <dc:creator>Brian Phillips</dc:creator>
  <cp:lastModifiedBy>Charlotte Rendalsvik</cp:lastModifiedBy>
  <cp:revision>107</cp:revision>
  <dcterms:created xsi:type="dcterms:W3CDTF">2019-03-20T18:16:15Z</dcterms:created>
  <dcterms:modified xsi:type="dcterms:W3CDTF">2021-03-18T10:05:18Z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0x010100D9D399B9A5D3564989DEC33308745E13</vt:lpwstr>
  </property>
</Properties>
</file>